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42"/>
  </p:notesMasterIdLst>
  <p:handoutMasterIdLst>
    <p:handoutMasterId r:id="rId43"/>
  </p:handoutMasterIdLst>
  <p:sldIdLst>
    <p:sldId id="258" r:id="rId5"/>
    <p:sldId id="304" r:id="rId6"/>
    <p:sldId id="353" r:id="rId7"/>
    <p:sldId id="311" r:id="rId8"/>
    <p:sldId id="312" r:id="rId9"/>
    <p:sldId id="313" r:id="rId10"/>
    <p:sldId id="314" r:id="rId11"/>
    <p:sldId id="315" r:id="rId12"/>
    <p:sldId id="317" r:id="rId13"/>
    <p:sldId id="316" r:id="rId14"/>
    <p:sldId id="318" r:id="rId15"/>
    <p:sldId id="319" r:id="rId16"/>
    <p:sldId id="320" r:id="rId17"/>
    <p:sldId id="321" r:id="rId18"/>
    <p:sldId id="330" r:id="rId19"/>
    <p:sldId id="333" r:id="rId20"/>
    <p:sldId id="343" r:id="rId21"/>
    <p:sldId id="322" r:id="rId22"/>
    <p:sldId id="334" r:id="rId23"/>
    <p:sldId id="331" r:id="rId24"/>
    <p:sldId id="348" r:id="rId25"/>
    <p:sldId id="349" r:id="rId26"/>
    <p:sldId id="324" r:id="rId27"/>
    <p:sldId id="325" r:id="rId28"/>
    <p:sldId id="338" r:id="rId29"/>
    <p:sldId id="326" r:id="rId30"/>
    <p:sldId id="339" r:id="rId31"/>
    <p:sldId id="340" r:id="rId32"/>
    <p:sldId id="341" r:id="rId33"/>
    <p:sldId id="342" r:id="rId34"/>
    <p:sldId id="345" r:id="rId35"/>
    <p:sldId id="347" r:id="rId36"/>
    <p:sldId id="354" r:id="rId37"/>
    <p:sldId id="329" r:id="rId38"/>
    <p:sldId id="351" r:id="rId39"/>
    <p:sldId id="352" r:id="rId40"/>
    <p:sldId id="302" r:id="rId41"/>
  </p:sldIdLst>
  <p:sldSz cx="9906000" cy="6858000" type="A4"/>
  <p:notesSz cx="6858000" cy="9144000"/>
  <p:embeddedFontLst>
    <p:embeddedFont>
      <p:font typeface="나눔고딕 Bold" panose="020B0600000101010101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고딕" panose="020B0600000101010101" charset="-127"/>
      <p:regular r:id="rId47"/>
      <p:bold r:id="rId48"/>
    </p:embeddedFont>
    <p:embeddedFont>
      <p:font typeface="나눔바른고딕" panose="020B0600000101010101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35AB9"/>
    <a:srgbClr val="FF0000"/>
    <a:srgbClr val="2F8DCA"/>
    <a:srgbClr val="BCE292"/>
    <a:srgbClr val="66CCFF"/>
    <a:srgbClr val="FF8181"/>
    <a:srgbClr val="FF9F9F"/>
    <a:srgbClr val="D68B04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75259" autoAdjust="0"/>
  </p:normalViewPr>
  <p:slideViewPr>
    <p:cSldViewPr>
      <p:cViewPr varScale="1">
        <p:scale>
          <a:sx n="87" d="100"/>
          <a:sy n="87" d="100"/>
        </p:scale>
        <p:origin x="20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2488286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406535" y="5925948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36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1031" name="직사각형 7"/>
          <p:cNvSpPr>
            <a:spLocks noChangeArrowheads="1"/>
          </p:cNvSpPr>
          <p:nvPr userDrawn="1"/>
        </p:nvSpPr>
        <p:spPr bwMode="auto">
          <a:xfrm>
            <a:off x="77788" y="6453336"/>
            <a:ext cx="1454150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pic>
        <p:nvPicPr>
          <p:cNvPr id="1032" name="Picture 1446" descr="영문블루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006" r="36240" b="18675"/>
          <a:stretch>
            <a:fillRect/>
          </a:stretch>
        </p:blipFill>
        <p:spPr bwMode="auto">
          <a:xfrm>
            <a:off x="163518" y="6516844"/>
            <a:ext cx="12604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 userDrawn="1"/>
        </p:nvSpPr>
        <p:spPr bwMode="auto">
          <a:xfrm>
            <a:off x="70763" y="6453336"/>
            <a:ext cx="1594137" cy="336708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JQ3hYko51Y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huuki4.wordpress.com/2016/01/13/batch-normalization-%EC%84%A4%EB%AA%85-%EB%B0%8F-%EA%B5%AC%ED%98%84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6006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57138" y="5362183"/>
            <a:ext cx="131419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120110" cy="372258"/>
          </a:xfrm>
        </p:spPr>
        <p:txBody>
          <a:bodyPr/>
          <a:lstStyle/>
          <a:p>
            <a:r>
              <a:rPr lang="ko-KR" altLang="en-US" dirty="0" smtClean="0"/>
              <a:t>학습을 더 많이 시키는데도 정확도가 점점 떨어진다면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0" name="Picture 2" descr="overfitt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1052736"/>
            <a:ext cx="692043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3728864" y="1772816"/>
            <a:ext cx="220065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Overfitting </a:t>
            </a:r>
            <a:r>
              <a:rPr lang="ko-KR" altLang="en-US" b="1" kern="0" dirty="0" err="1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발생지점</a:t>
            </a:r>
            <a:endParaRPr lang="ko-KR" altLang="en-US" b="1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 flipH="1">
            <a:off x="6825208" y="5553527"/>
            <a:ext cx="864096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학습시간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(Epoch)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 flipH="1">
            <a:off x="920552" y="1772816"/>
            <a:ext cx="86409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오류율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896847" y="657311"/>
            <a:ext cx="2009153" cy="285944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Overfitting </a:t>
            </a:r>
            <a:r>
              <a:rPr lang="ko-KR" altLang="en-US" dirty="0"/>
              <a:t>회피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7896847" y="1281444"/>
            <a:ext cx="2016224" cy="285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Hyper Parameter </a:t>
            </a:r>
            <a:r>
              <a:rPr lang="ko-KR" altLang="en-US" dirty="0"/>
              <a:t>튜닝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7896847" y="964132"/>
            <a:ext cx="2008915" cy="285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Vanishing Gradient </a:t>
            </a:r>
            <a:r>
              <a:rPr lang="ko-KR" altLang="en-US" dirty="0"/>
              <a:t>방지</a:t>
            </a:r>
          </a:p>
        </p:txBody>
      </p:sp>
    </p:spTree>
    <p:extLst>
      <p:ext uri="{BB962C8B-B14F-4D97-AF65-F5344CB8AC3E}">
        <p14:creationId xmlns:p14="http://schemas.microsoft.com/office/powerpoint/2010/main" val="382313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Underfitting</a:t>
            </a:r>
            <a:endParaRPr lang="ko-KR" altLang="en-US" dirty="0"/>
          </a:p>
        </p:txBody>
      </p:sp>
      <p:pic>
        <p:nvPicPr>
          <p:cNvPr id="3074" name="Picture 2" descr="overfitti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200472" y="1772816"/>
            <a:ext cx="933044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632520" y="4365104"/>
            <a:ext cx="2300040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NN </a:t>
            </a:r>
            <a:r>
              <a:rPr lang="ko-KR" altLang="en-US" sz="1600" b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노드 수에 비해</a:t>
            </a:r>
            <a:endParaRPr lang="en-US" altLang="ko-KR" sz="1600" b="1" kern="0" dirty="0" smtClean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600" b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데이터가 매우 부족할 경우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7545288" y="2132856"/>
            <a:ext cx="729097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과적합</a:t>
            </a:r>
            <a:endParaRPr lang="ko-KR" altLang="en-US" sz="16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465168" y="1340768"/>
            <a:ext cx="3065752" cy="3960440"/>
          </a:xfrm>
          <a:prstGeom prst="roundRect">
            <a:avLst>
              <a:gd name="adj" fmla="val 7379"/>
            </a:avLst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76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632278" cy="372258"/>
          </a:xfrm>
        </p:spPr>
        <p:txBody>
          <a:bodyPr/>
          <a:lstStyle/>
          <a:p>
            <a:r>
              <a:rPr lang="en-US" altLang="ko-KR" dirty="0" smtClean="0"/>
              <a:t>Overfitting</a:t>
            </a:r>
            <a:r>
              <a:rPr lang="ko-KR" altLang="en-US" dirty="0" smtClean="0"/>
              <a:t>의 주요 원인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405544" y="1988840"/>
            <a:ext cx="6793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한쪽으로 치우쳐서 대표성 부족한 </a:t>
            </a:r>
            <a:r>
              <a:rPr lang="en-US" altLang="ko-KR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Training</a:t>
            </a:r>
            <a:r>
              <a:rPr lang="ko-KR" alt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 사용</a:t>
            </a:r>
            <a:endParaRPr lang="ko-KR" alt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8175" y="2884874"/>
            <a:ext cx="5791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20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매개변수가 너무 많고 표현력이 너무 높은 모델</a:t>
            </a:r>
            <a:endParaRPr lang="ko-KR" altLang="en-US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05544" y="4109010"/>
            <a:ext cx="7003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ko-KR" altLang="en-US" sz="2000" b="1" kern="0" dirty="0" smtClean="0">
                <a:solidFill>
                  <a:srgbClr val="035AB9"/>
                </a:solidFill>
                <a:latin typeface="+mn-ea"/>
              </a:rPr>
              <a:t>문제는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,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+mn-ea"/>
              </a:rPr>
              <a:t>대부분의 실무 데이터가 위와 같다는 것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.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+mn-ea"/>
              </a:rPr>
              <a:t>자주 발생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.</a:t>
            </a:r>
            <a:endParaRPr lang="ko-KR" altLang="en-US" sz="2000" b="1" kern="0" dirty="0">
              <a:solidFill>
                <a:srgbClr val="035AB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45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r>
              <a:rPr lang="ko-KR" altLang="en-US" dirty="0" smtClean="0"/>
              <a:t>을 막으려면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928664" y="1556792"/>
            <a:ext cx="5625258" cy="830997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 marL="514350" indent="-514350">
              <a:buAutoNum type="arabicParenR"/>
            </a:pPr>
            <a:r>
              <a:rPr lang="en-US" altLang="ko-KR" sz="2800" dirty="0" smtClean="0"/>
              <a:t>Drop-out </a:t>
            </a:r>
            <a:r>
              <a:rPr lang="ko-KR" altLang="en-US" sz="2800" dirty="0" smtClean="0"/>
              <a:t>사용</a:t>
            </a:r>
            <a:endParaRPr lang="en-US" altLang="ko-KR" sz="2800" dirty="0" smtClean="0"/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학습 시 신경망 노드의 일부를 임의로 제외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1928664" y="2996952"/>
            <a:ext cx="6805068" cy="830997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2800" dirty="0" smtClean="0"/>
              <a:t>2) Weight Decay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가중치 감소</a:t>
            </a:r>
            <a:r>
              <a:rPr lang="en-US" altLang="ko-KR" sz="2000" dirty="0" smtClean="0"/>
              <a:t>) </a:t>
            </a:r>
            <a:r>
              <a:rPr lang="en-US" altLang="ko-KR" b="0" dirty="0" smtClean="0"/>
              <a:t>=regularization</a:t>
            </a:r>
            <a:endParaRPr lang="en-US" altLang="ko-KR" sz="2800" b="0" dirty="0" smtClean="0"/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(Weight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너무 커서 튀지 않도록 제한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1945804" y="4449440"/>
            <a:ext cx="4977645" cy="830997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2800" dirty="0" smtClean="0"/>
              <a:t>3) Early Stopping</a:t>
            </a:r>
            <a:endParaRPr lang="en-US" altLang="ko-KR" sz="2800" b="0" dirty="0" smtClean="0"/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(Overfitting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일어나기 전에 학습 끝냄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6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Drop-out</a:t>
            </a:r>
            <a:endParaRPr lang="ko-KR" altLang="en-US" dirty="0"/>
          </a:p>
        </p:txBody>
      </p:sp>
      <p:pic>
        <p:nvPicPr>
          <p:cNvPr id="1026" name="Picture 2" descr="deep learning dropou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2564904"/>
            <a:ext cx="7026676" cy="34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776536" y="786770"/>
            <a:ext cx="8833880" cy="148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Training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할 때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Epoch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때마다 대상을 임의로 바꾸며 노드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50~70%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 사용하는 기법</a:t>
            </a:r>
            <a:endParaRPr lang="en-US" altLang="ko-KR" sz="20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노드의 비활성화 방법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노드의 출력을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고정</a:t>
            </a:r>
            <a:endParaRPr lang="en-US" altLang="ko-KR" sz="20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Prediction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서비스 할 때는 </a:t>
            </a:r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Drop-out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제외해야 함</a:t>
            </a:r>
          </a:p>
        </p:txBody>
      </p:sp>
    </p:spTree>
    <p:extLst>
      <p:ext uri="{BB962C8B-B14F-4D97-AF65-F5344CB8AC3E}">
        <p14:creationId xmlns:p14="http://schemas.microsoft.com/office/powerpoint/2010/main" val="92680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1) Drop-out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064568" y="879103"/>
            <a:ext cx="5835252" cy="461665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Q) </a:t>
            </a:r>
            <a:r>
              <a:rPr lang="ko-KR" altLang="en-US" dirty="0" smtClean="0">
                <a:solidFill>
                  <a:schemeClr val="tx1"/>
                </a:solidFill>
              </a:rPr>
              <a:t>단순히 노드를 뺀다고 효과가 있나요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84648" y="1622389"/>
            <a:ext cx="6365845" cy="4542915"/>
            <a:chOff x="1784648" y="1406365"/>
            <a:chExt cx="6365845" cy="4542915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1784648" y="1406365"/>
              <a:ext cx="6365845" cy="707886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ko-KR"/>
              </a:defPPr>
              <a:lvl1pPr latinLnBrk="0">
                <a:defRPr sz="2400" b="1" kern="0">
                  <a:solidFill>
                    <a:srgbClr val="0070C0"/>
                  </a:solidFill>
                  <a:latin typeface="+mn-ea"/>
                </a:defRPr>
              </a:lvl1pPr>
            </a:lstStyle>
            <a:p>
              <a:r>
                <a:rPr lang="ko-KR" altLang="en-US" sz="2000" dirty="0" smtClean="0"/>
                <a:t>→ 여러가지 알고리즘을 함께 사용하여 정확도 높이는</a:t>
              </a:r>
              <a:endParaRPr lang="en-US" altLang="ko-KR" sz="2000" dirty="0" smtClean="0"/>
            </a:p>
            <a:p>
              <a:r>
                <a:rPr lang="en-US" altLang="ko-KR" sz="2000" dirty="0"/>
                <a:t> </a:t>
              </a:r>
              <a:r>
                <a:rPr lang="en-US" altLang="ko-KR" sz="2000" dirty="0" smtClean="0"/>
                <a:t>  ‘</a:t>
              </a:r>
              <a:r>
                <a:rPr lang="en-US" altLang="ko-KR" sz="2000" dirty="0" smtClean="0">
                  <a:solidFill>
                    <a:srgbClr val="C00000"/>
                  </a:solidFill>
                </a:rPr>
                <a:t>Ensemble</a:t>
              </a:r>
              <a:r>
                <a:rPr lang="en-US" altLang="ko-KR" sz="2000" dirty="0" smtClean="0"/>
                <a:t>’</a:t>
              </a:r>
              <a:r>
                <a:rPr lang="ko-KR" altLang="en-US" sz="2000" dirty="0" smtClean="0"/>
                <a:t>기법과 유사한 효과</a:t>
              </a:r>
              <a:r>
                <a:rPr lang="en-US" altLang="ko-KR" sz="2000" dirty="0" smtClean="0"/>
                <a:t>!</a:t>
              </a:r>
              <a:endParaRPr lang="ko-KR" altLang="en-US" sz="20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1773" y="2708920"/>
              <a:ext cx="5339462" cy="3240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371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Drop-out </a:t>
            </a:r>
            <a:r>
              <a:rPr lang="ko-KR" altLang="en-US" dirty="0" smtClean="0"/>
              <a:t>구현 방법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136576" y="1844824"/>
            <a:ext cx="7200800" cy="3771197"/>
            <a:chOff x="1856656" y="2708920"/>
            <a:chExt cx="5616624" cy="29415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6656" y="2708920"/>
              <a:ext cx="5616624" cy="2941534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 bwMode="auto">
            <a:xfrm>
              <a:off x="3003192" y="3450208"/>
              <a:ext cx="323443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</p:cxnSp>
        <p:cxnSp>
          <p:nvCxnSpPr>
            <p:cNvPr id="8" name="직선 연결선 7"/>
            <p:cNvCxnSpPr/>
            <p:nvPr/>
          </p:nvCxnSpPr>
          <p:spPr bwMode="auto">
            <a:xfrm>
              <a:off x="2193653" y="4694551"/>
              <a:ext cx="16849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</p:cxnSp>
        <p:cxnSp>
          <p:nvCxnSpPr>
            <p:cNvPr id="12" name="직선 연결선 11"/>
            <p:cNvCxnSpPr/>
            <p:nvPr/>
          </p:nvCxnSpPr>
          <p:spPr bwMode="auto">
            <a:xfrm flipV="1">
              <a:off x="3822474" y="5573399"/>
              <a:ext cx="1572655" cy="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</p:cxnSp>
      </p:grpSp>
      <p:sp>
        <p:nvSpPr>
          <p:cNvPr id="7" name="TextBox 6"/>
          <p:cNvSpPr txBox="1"/>
          <p:nvPr/>
        </p:nvSpPr>
        <p:spPr bwMode="auto">
          <a:xfrm>
            <a:off x="632520" y="1085944"/>
            <a:ext cx="8377025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Activation Function </a:t>
            </a:r>
            <a:r>
              <a:rPr lang="ko-KR" altLang="en-US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뒤에 </a:t>
            </a:r>
            <a:r>
              <a:rPr lang="en-US" altLang="ko-KR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dropout </a:t>
            </a:r>
            <a:r>
              <a:rPr lang="ko-KR" altLang="en-US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함수 위치</a:t>
            </a:r>
            <a:r>
              <a:rPr lang="en-US" altLang="ko-KR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Training</a:t>
            </a:r>
            <a:r>
              <a:rPr lang="ko-KR" altLang="en-US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</a:t>
            </a:r>
            <a:r>
              <a:rPr lang="ko-KR" altLang="en-US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할 때 </a:t>
            </a:r>
            <a:r>
              <a:rPr lang="en-US" altLang="ko-KR" sz="1600" b="1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dropout_rate</a:t>
            </a:r>
            <a:r>
              <a:rPr lang="ko-KR" altLang="en-US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 변경하면 끝</a:t>
            </a:r>
            <a:r>
              <a:rPr lang="en-US" altLang="ko-KR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ko-KR" altLang="en-US" sz="16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03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Drop-out</a:t>
            </a:r>
            <a:r>
              <a:rPr lang="ko-KR" altLang="en-US" dirty="0" smtClean="0"/>
              <a:t>의 효과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700808"/>
            <a:ext cx="8784976" cy="3404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288704" y="1274761"/>
            <a:ext cx="919855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적용 전</a:t>
            </a:r>
            <a:endParaRPr lang="ko-KR" altLang="en-US" sz="20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5776912" y="1274761"/>
            <a:ext cx="2654304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Drop-out 15%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적용 후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4496261" y="6021288"/>
            <a:ext cx="5389027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그림</a:t>
            </a:r>
            <a:r>
              <a:rPr lang="ko-KR" altLang="en-US" sz="1400" b="0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출처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밑바닥부터 시작하는 </a:t>
            </a:r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(Deep Learning from Scratch)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1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984206" cy="372258"/>
          </a:xfrm>
        </p:spPr>
        <p:txBody>
          <a:bodyPr/>
          <a:lstStyle/>
          <a:p>
            <a:r>
              <a:rPr lang="en-US" altLang="ko-KR" dirty="0" smtClean="0"/>
              <a:t>2) Weight Decay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가중치 감소</a:t>
            </a:r>
            <a:r>
              <a:rPr lang="en-US" altLang="ko-KR" sz="1600" dirty="0" smtClean="0"/>
              <a:t>) </a:t>
            </a:r>
            <a:r>
              <a:rPr lang="en-US" altLang="ko-KR" sz="1800" dirty="0" smtClean="0"/>
              <a:t>= Regularization(</a:t>
            </a:r>
            <a:r>
              <a:rPr lang="ko-KR" altLang="en-US" sz="1800" dirty="0" smtClean="0"/>
              <a:t>일반화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pic>
        <p:nvPicPr>
          <p:cNvPr id="2050" name="Picture 2" descr="weight decay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3"/>
          <a:stretch/>
        </p:blipFill>
        <p:spPr bwMode="auto">
          <a:xfrm>
            <a:off x="485909" y="3044176"/>
            <a:ext cx="8928422" cy="313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800" y="1565606"/>
            <a:ext cx="2664296" cy="5797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5041019" y="2323344"/>
            <a:ext cx="4137081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일반화 변수 </a:t>
            </a:r>
            <a:r>
              <a:rPr lang="en-US" altLang="ko-KR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(Regularization Strength)</a:t>
            </a:r>
          </a:p>
          <a:p>
            <a:pPr latinLnBrk="0"/>
            <a:r>
              <a:rPr lang="en-US" altLang="ko-KR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Weight Decay</a:t>
            </a:r>
            <a:r>
              <a:rPr lang="ko-KR" altLang="en-US" sz="140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속도 조절용 변수</a:t>
            </a:r>
            <a:r>
              <a:rPr lang="en-US" altLang="ko-KR" sz="1400" kern="0" dirty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‘</a:t>
            </a:r>
            <a:r>
              <a:rPr lang="ko-KR" altLang="en-US" sz="1400" kern="0" dirty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람다</a:t>
            </a:r>
            <a:r>
              <a:rPr lang="en-US" altLang="ko-KR" sz="1400" kern="0" dirty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1400" kern="0" dirty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라고 읽음</a:t>
            </a:r>
            <a:endParaRPr lang="en-US" altLang="ko-KR" sz="140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84611" y="836712"/>
            <a:ext cx="8716861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 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계산 시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‘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일반화 변수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’(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람다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이용하여 일종의</a:t>
            </a:r>
            <a:r>
              <a:rPr lang="en-US" altLang="ko-KR" sz="16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6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노이즈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 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추가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가중치가 너무 커지지 않도록 막는 기법</a:t>
            </a:r>
          </a:p>
        </p:txBody>
      </p:sp>
      <p:cxnSp>
        <p:nvCxnSpPr>
          <p:cNvPr id="7" name="직선 화살표 연결선 6"/>
          <p:cNvCxnSpPr/>
          <p:nvPr/>
        </p:nvCxnSpPr>
        <p:spPr bwMode="auto">
          <a:xfrm flipH="1" flipV="1">
            <a:off x="4680598" y="2112502"/>
            <a:ext cx="377625" cy="338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 bwMode="auto">
          <a:xfrm>
            <a:off x="1928664" y="1628800"/>
            <a:ext cx="1290148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r>
              <a:rPr lang="ko-KR" altLang="en-US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 </a:t>
            </a:r>
            <a:endParaRPr lang="ko-KR" altLang="en-US" sz="24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</a:t>
            </a:r>
            <a:r>
              <a:rPr lang="ko-KR" altLang="en-US" dirty="0"/>
              <a:t> </a:t>
            </a:r>
            <a:r>
              <a:rPr lang="en-US" altLang="ko-KR" dirty="0" smtClean="0"/>
              <a:t>Decay </a:t>
            </a:r>
            <a:r>
              <a:rPr lang="ko-KR" altLang="en-US" dirty="0" smtClean="0"/>
              <a:t>구현 예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268760"/>
            <a:ext cx="8433458" cy="40889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809146" y="3915508"/>
            <a:ext cx="7960278" cy="68087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000672" y="1268760"/>
            <a:ext cx="103206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kern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가중치 정의</a:t>
            </a:r>
            <a:endParaRPr lang="ko-KR" altLang="en-US" sz="14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893198" y="2531449"/>
            <a:ext cx="117313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kern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네트워크 정의</a:t>
            </a:r>
            <a:endParaRPr lang="ko-KR" altLang="en-US" sz="14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2948040" y="3466670"/>
            <a:ext cx="141678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원래 </a:t>
            </a:r>
            <a:r>
              <a:rPr lang="en-US" altLang="ko-KR" sz="1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 </a:t>
            </a:r>
            <a:r>
              <a:rPr lang="ko-KR" altLang="en-US" sz="14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계산식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5889104" y="3886200"/>
            <a:ext cx="278575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0.01</a:t>
            </a:r>
            <a:r>
              <a: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r>
              <a: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</a:t>
            </a:r>
            <a:r>
              <a: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Weight Decay </a:t>
            </a:r>
            <a:r>
              <a: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적용</a:t>
            </a: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2230664" y="4339703"/>
            <a:ext cx="216024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sm" len="med"/>
          </a:ln>
          <a:effectLst/>
        </p:spPr>
      </p:cxnSp>
      <p:sp>
        <p:nvSpPr>
          <p:cNvPr id="2" name="TextBox 1"/>
          <p:cNvSpPr txBox="1"/>
          <p:nvPr/>
        </p:nvSpPr>
        <p:spPr bwMode="auto">
          <a:xfrm>
            <a:off x="3463434" y="4537236"/>
            <a:ext cx="51108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400" b="1" ker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ko-KR" altLang="en-US" dirty="0"/>
              <a:t>람다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2835361" y="4525801"/>
            <a:ext cx="52551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1400" b="1" ker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dirty="0" smtClean="0"/>
              <a:t>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1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프레임워크 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딥러닝의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기본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인공신경망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(ANN)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신경망 완성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디버깅을 위한 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TensorBoard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딥러닝</a:t>
            </a:r>
            <a:r>
              <a:rPr lang="ko-KR" altLang="en-US" sz="1600" b="1" dirty="0">
                <a:latin typeface="+mn-ea"/>
              </a:rPr>
              <a:t> 팁 </a:t>
            </a:r>
            <a:r>
              <a:rPr lang="en-US" altLang="ko-KR" sz="1600" b="1" dirty="0">
                <a:latin typeface="+mn-ea"/>
              </a:rPr>
              <a:t>&amp; </a:t>
            </a:r>
            <a:r>
              <a:rPr lang="ko-KR" altLang="en-US" sz="1600" b="1" dirty="0">
                <a:latin typeface="+mn-ea"/>
              </a:rPr>
              <a:t>테크닉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에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유용한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8564" y="3675128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Early Stopping</a:t>
            </a:r>
            <a:endParaRPr lang="ko-KR" altLang="en-US" dirty="0"/>
          </a:p>
        </p:txBody>
      </p:sp>
      <p:pic>
        <p:nvPicPr>
          <p:cNvPr id="6" name="Picture 2" descr="overfitt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1052736"/>
            <a:ext cx="6920438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3728864" y="1757427"/>
            <a:ext cx="1865627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Early Stopping</a:t>
            </a:r>
            <a:endParaRPr lang="ko-KR" altLang="en-US" sz="20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 flipH="1">
            <a:off x="6825208" y="5553527"/>
            <a:ext cx="864096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학습시간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(Epoch)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 flipH="1">
            <a:off x="920552" y="1772816"/>
            <a:ext cx="86409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오류율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1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Vanishing Gradient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pic>
        <p:nvPicPr>
          <p:cNvPr id="2052" name="Picture 4" descr="vanishing gradien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1772816"/>
            <a:ext cx="6912768" cy="427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7896847" y="657311"/>
            <a:ext cx="2009153" cy="285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Overfitting </a:t>
            </a:r>
            <a:r>
              <a:rPr lang="ko-KR" altLang="en-US" dirty="0"/>
              <a:t>회피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896847" y="1281444"/>
            <a:ext cx="2016224" cy="285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Hyper Parameter </a:t>
            </a:r>
            <a:r>
              <a:rPr lang="ko-KR" altLang="en-US" dirty="0"/>
              <a:t>튜닝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7896847" y="964132"/>
            <a:ext cx="2008915" cy="285944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Vanishing Gradient </a:t>
            </a:r>
            <a:r>
              <a:rPr lang="ko-KR" altLang="en-US" dirty="0"/>
              <a:t>방지</a:t>
            </a:r>
          </a:p>
        </p:txBody>
      </p:sp>
      <p:sp>
        <p:nvSpPr>
          <p:cNvPr id="2" name="TextBox 1"/>
          <p:cNvSpPr txBox="1"/>
          <p:nvPr/>
        </p:nvSpPr>
        <p:spPr bwMode="auto">
          <a:xfrm>
            <a:off x="1568624" y="1116966"/>
            <a:ext cx="532811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망이 깊어질수록 오차 </a:t>
            </a:r>
            <a:r>
              <a:rPr lang="ko-KR" altLang="en-US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전파값이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수렴되는 문제 발생</a:t>
            </a:r>
          </a:p>
        </p:txBody>
      </p:sp>
      <p:sp>
        <p:nvSpPr>
          <p:cNvPr id="4" name="오른쪽 화살표 3"/>
          <p:cNvSpPr/>
          <p:nvPr/>
        </p:nvSpPr>
        <p:spPr bwMode="auto">
          <a:xfrm>
            <a:off x="3440832" y="2564904"/>
            <a:ext cx="2304256" cy="288032"/>
          </a:xfrm>
          <a:prstGeom prst="rightArrow">
            <a:avLst>
              <a:gd name="adj1" fmla="val 50000"/>
              <a:gd name="adj2" fmla="val 11466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 bwMode="auto">
          <a:xfrm rot="10800000">
            <a:off x="3440832" y="4797152"/>
            <a:ext cx="2304256" cy="288032"/>
          </a:xfrm>
          <a:prstGeom prst="rightArrow">
            <a:avLst>
              <a:gd name="adj1" fmla="val 50000"/>
              <a:gd name="adj2" fmla="val 11466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자유형 4"/>
          <p:cNvSpPr/>
          <p:nvPr/>
        </p:nvSpPr>
        <p:spPr bwMode="auto">
          <a:xfrm>
            <a:off x="8481392" y="2780928"/>
            <a:ext cx="578219" cy="1943472"/>
          </a:xfrm>
          <a:custGeom>
            <a:avLst/>
            <a:gdLst>
              <a:gd name="connsiteX0" fmla="*/ 59267 w 559078"/>
              <a:gd name="connsiteY0" fmla="*/ 0 h 1955800"/>
              <a:gd name="connsiteX1" fmla="*/ 558800 w 559078"/>
              <a:gd name="connsiteY1" fmla="*/ 863600 h 1955800"/>
              <a:gd name="connsiteX2" fmla="*/ 0 w 559078"/>
              <a:gd name="connsiteY2" fmla="*/ 1955800 h 195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9078" h="1955800">
                <a:moveTo>
                  <a:pt x="59267" y="0"/>
                </a:moveTo>
                <a:cubicBezTo>
                  <a:pt x="313972" y="268816"/>
                  <a:pt x="568678" y="537633"/>
                  <a:pt x="558800" y="863600"/>
                </a:cubicBezTo>
                <a:cubicBezTo>
                  <a:pt x="548922" y="1189567"/>
                  <a:pt x="274461" y="1572683"/>
                  <a:pt x="0" y="195580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8625408" y="3465666"/>
            <a:ext cx="792088" cy="4630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50" charset="-127"/>
              </a:rPr>
              <a:t>Cost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95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Vanishing Gradient </a:t>
            </a:r>
            <a:r>
              <a:rPr lang="ko-KR" altLang="en-US" dirty="0" smtClean="0"/>
              <a:t>해결 방법</a:t>
            </a:r>
            <a:endParaRPr lang="ko-KR" altLang="en-US" dirty="0"/>
          </a:p>
        </p:txBody>
      </p:sp>
      <p:pic>
        <p:nvPicPr>
          <p:cNvPr id="1026" name="Picture 2" descr="relu leaky relu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492896"/>
            <a:ext cx="861634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68624" y="980728"/>
            <a:ext cx="6628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err="1">
                <a:solidFill>
                  <a:srgbClr val="035AB9"/>
                </a:solidFill>
              </a:rPr>
              <a:t>ReLU</a:t>
            </a:r>
            <a:r>
              <a:rPr lang="en-US" altLang="ko-KR" sz="2400" b="1" dirty="0">
                <a:solidFill>
                  <a:srgbClr val="035AB9"/>
                </a:solidFill>
              </a:rPr>
              <a:t>(Rectified Linear Unit</a:t>
            </a:r>
            <a:r>
              <a:rPr lang="en-US" altLang="ko-KR" sz="2400" b="1" dirty="0" smtClean="0">
                <a:solidFill>
                  <a:srgbClr val="035AB9"/>
                </a:solidFill>
              </a:rPr>
              <a:t>) </a:t>
            </a:r>
            <a:r>
              <a:rPr lang="ko-KR" altLang="en-US" sz="2400" b="1" dirty="0" smtClean="0">
                <a:solidFill>
                  <a:srgbClr val="035AB9"/>
                </a:solidFill>
              </a:rPr>
              <a:t>활성화 함수 사용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934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Hyper Parameter </a:t>
            </a:r>
            <a:r>
              <a:rPr lang="ko-KR" altLang="en-US" dirty="0" smtClean="0"/>
              <a:t>튜닝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60512" y="980728"/>
            <a:ext cx="3244799" cy="461665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Hyper Parameter </a:t>
            </a:r>
            <a:r>
              <a:rPr lang="ko-KR" altLang="en-US" dirty="0" smtClean="0">
                <a:solidFill>
                  <a:schemeClr val="tx1"/>
                </a:solidFill>
              </a:rPr>
              <a:t>란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74151" y="4837459"/>
            <a:ext cx="62696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 err="1" smtClean="0">
                <a:solidFill>
                  <a:srgbClr val="0070C0"/>
                </a:solidFill>
                <a:latin typeface="+mn-ea"/>
              </a:rPr>
              <a:t>머신에게</a:t>
            </a:r>
            <a:r>
              <a:rPr lang="ko-KR" altLang="en-US" sz="2400" b="1" dirty="0" smtClean="0">
                <a:solidFill>
                  <a:srgbClr val="0070C0"/>
                </a:solidFill>
                <a:latin typeface="+mn-ea"/>
              </a:rPr>
              <a:t> 좋은 학습 환경을 만들어주기 위해</a:t>
            </a:r>
            <a:endParaRPr lang="en-US" altLang="ko-KR" sz="2400" b="1" dirty="0" smtClean="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rgbClr val="0070C0"/>
                </a:solidFill>
                <a:latin typeface="+mn-ea"/>
              </a:rPr>
              <a:t>사람이 설정하는 값들의 모음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050" name="Picture 2" descr="맹모삼천지교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7013" r="7956" b="13873"/>
          <a:stretch/>
        </p:blipFill>
        <p:spPr bwMode="auto">
          <a:xfrm>
            <a:off x="2504727" y="1799485"/>
            <a:ext cx="460851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7896847" y="657311"/>
            <a:ext cx="2009153" cy="285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Overfitting </a:t>
            </a:r>
            <a:r>
              <a:rPr lang="ko-KR" altLang="en-US" dirty="0"/>
              <a:t>회피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896847" y="1281444"/>
            <a:ext cx="2016224" cy="285944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Hyper Parameter </a:t>
            </a:r>
            <a:r>
              <a:rPr lang="ko-KR" altLang="en-US" dirty="0"/>
              <a:t>튜닝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7896847" y="964132"/>
            <a:ext cx="2008915" cy="2859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11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dirty="0"/>
              <a:t>  Vanishing Gradient </a:t>
            </a:r>
            <a:r>
              <a:rPr lang="ko-KR" altLang="en-US" dirty="0"/>
              <a:t>방지</a:t>
            </a:r>
          </a:p>
        </p:txBody>
      </p:sp>
    </p:spTree>
    <p:extLst>
      <p:ext uri="{BB962C8B-B14F-4D97-AF65-F5344CB8AC3E}">
        <p14:creationId xmlns:p14="http://schemas.microsoft.com/office/powerpoint/2010/main" val="140118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Parameter </a:t>
            </a:r>
            <a:r>
              <a:rPr lang="ko-KR" altLang="en-US" dirty="0"/>
              <a:t>튜닝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920552" y="1052736"/>
            <a:ext cx="8081058" cy="400110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r>
              <a:rPr lang="en-US" altLang="ko-KR" sz="2000" dirty="0" smtClean="0">
                <a:solidFill>
                  <a:schemeClr val="tx1"/>
                </a:solidFill>
              </a:rPr>
              <a:t>Hyper Parameter</a:t>
            </a:r>
            <a:r>
              <a:rPr lang="ko-KR" altLang="en-US" sz="2000" dirty="0" smtClean="0">
                <a:solidFill>
                  <a:schemeClr val="tx1"/>
                </a:solidFill>
              </a:rPr>
              <a:t>의 종류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딥러닝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전문가의 실력 </a:t>
            </a:r>
            <a:r>
              <a:rPr lang="en-US" altLang="ko-KR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 </a:t>
            </a:r>
            <a:r>
              <a:rPr lang="ko-KR" alt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최적값</a:t>
            </a:r>
            <a:r>
              <a:rPr lang="ko-KR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찾아내는 능력</a:t>
            </a:r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791013" y="1844824"/>
            <a:ext cx="3982180" cy="3785652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① Learning Rate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②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Optimizer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선택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③ Weight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초기화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④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Training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반복 횟수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⑤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Hidden 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Layer/Node </a:t>
            </a:r>
            <a:r>
              <a:rPr lang="ko-KR" altLang="en-U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갯수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⑥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Regularization Parameter</a:t>
            </a:r>
          </a:p>
          <a:p>
            <a:pPr>
              <a:lnSpc>
                <a:spcPct val="150000"/>
              </a:lnSpc>
            </a:pPr>
            <a:r>
              <a:rPr lang="ko-KR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⑦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Mini-batch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크기</a:t>
            </a:r>
            <a:endParaRPr lang="en-US" altLang="ko-KR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</a:rPr>
              <a:t>⑧</a:t>
            </a:r>
            <a:r>
              <a:rPr lang="en-US" altLang="ko-KR" sz="2000" dirty="0">
                <a:solidFill>
                  <a:schemeClr val="tx1"/>
                </a:solidFill>
              </a:rPr>
              <a:t> Batch Normalization(</a:t>
            </a:r>
            <a:r>
              <a:rPr lang="ko-KR" altLang="en-US" sz="2000" dirty="0">
                <a:solidFill>
                  <a:schemeClr val="tx1"/>
                </a:solidFill>
              </a:rPr>
              <a:t>정규화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791013" y="1845452"/>
            <a:ext cx="3951723" cy="3785652"/>
          </a:xfrm>
          <a:prstGeom prst="rect">
            <a:avLst/>
          </a:prstGeom>
          <a:solidFill>
            <a:schemeClr val="bg1"/>
          </a:solidFill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① Learning Rate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②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Optimizer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선택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rgbClr val="035AB9"/>
                </a:solidFill>
              </a:rPr>
              <a:t>③ Weight </a:t>
            </a:r>
            <a:r>
              <a:rPr lang="ko-KR" altLang="en-US" sz="2000" dirty="0" smtClean="0">
                <a:solidFill>
                  <a:srgbClr val="035AB9"/>
                </a:solidFill>
              </a:rPr>
              <a:t>초기화</a:t>
            </a:r>
            <a:endParaRPr lang="en-US" altLang="ko-KR" sz="2000" dirty="0" smtClean="0">
              <a:solidFill>
                <a:srgbClr val="035AB9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④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Training </a:t>
            </a:r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</a:rPr>
              <a:t>반복 횟수</a:t>
            </a:r>
            <a:endParaRPr lang="en-US" altLang="ko-KR" sz="2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chemeClr val="bg1">
                    <a:lumMod val="65000"/>
                  </a:schemeClr>
                </a:solidFill>
              </a:rPr>
              <a:t>⑤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Hidden 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Layer/Node </a:t>
            </a:r>
            <a:r>
              <a:rPr lang="ko-KR" altLang="en-US" sz="2000" dirty="0" err="1" smtClean="0">
                <a:solidFill>
                  <a:schemeClr val="bg1">
                    <a:lumMod val="65000"/>
                  </a:schemeClr>
                </a:solidFill>
              </a:rPr>
              <a:t>갯수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solidFill>
                  <a:schemeClr val="bg1">
                    <a:lumMod val="65000"/>
                  </a:schemeClr>
                </a:solidFill>
              </a:rPr>
              <a:t>⑥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 Regularization Parameter(λ)</a:t>
            </a:r>
          </a:p>
          <a:p>
            <a:pPr>
              <a:lnSpc>
                <a:spcPct val="150000"/>
              </a:lnSpc>
            </a:pPr>
            <a:r>
              <a:rPr lang="ko-KR" altLang="ko-KR" sz="2000" dirty="0" smtClean="0">
                <a:solidFill>
                  <a:schemeClr val="bg1">
                    <a:lumMod val="65000"/>
                  </a:schemeClr>
                </a:solidFill>
              </a:rPr>
              <a:t>⑦</a:t>
            </a:r>
            <a:r>
              <a:rPr lang="en-US" altLang="ko-KR" sz="2000" dirty="0" smtClean="0">
                <a:solidFill>
                  <a:schemeClr val="bg1">
                    <a:lumMod val="65000"/>
                  </a:schemeClr>
                </a:solidFill>
              </a:rPr>
              <a:t> Mini-batch </a:t>
            </a:r>
            <a:r>
              <a:rPr lang="ko-KR" altLang="en-US" sz="2000" dirty="0" smtClean="0">
                <a:solidFill>
                  <a:schemeClr val="bg1">
                    <a:lumMod val="65000"/>
                  </a:schemeClr>
                </a:solidFill>
              </a:rPr>
              <a:t>크기</a:t>
            </a:r>
            <a:endParaRPr lang="en-US" altLang="ko-KR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 smtClean="0">
                <a:solidFill>
                  <a:srgbClr val="035AB9"/>
                </a:solidFill>
              </a:rPr>
              <a:t>⑧</a:t>
            </a:r>
            <a:r>
              <a:rPr lang="en-US" altLang="ko-KR" sz="2000" dirty="0" smtClean="0">
                <a:solidFill>
                  <a:srgbClr val="035AB9"/>
                </a:solidFill>
              </a:rPr>
              <a:t> Batch Normalization(</a:t>
            </a:r>
            <a:r>
              <a:rPr lang="ko-KR" altLang="en-US" sz="2000" dirty="0" smtClean="0">
                <a:solidFill>
                  <a:srgbClr val="035AB9"/>
                </a:solidFill>
              </a:rPr>
              <a:t>정규화</a:t>
            </a:r>
            <a:r>
              <a:rPr lang="en-US" altLang="ko-KR" sz="2000" dirty="0" smtClean="0">
                <a:solidFill>
                  <a:srgbClr val="035AB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36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</a:t>
            </a:r>
            <a:r>
              <a:rPr lang="ko-KR" altLang="en-US" dirty="0" smtClean="0"/>
              <a:t>초기화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초기화 방법에 따라 결과도 다름</a:t>
            </a:r>
            <a:endParaRPr lang="ko-KR" altLang="en-US" dirty="0"/>
          </a:p>
        </p:txBody>
      </p:sp>
      <p:pic>
        <p:nvPicPr>
          <p:cNvPr id="3074" name="Picture 2" descr="http://cfile4.uf.tistory.com/image/26191A4C57A007642DD3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908720"/>
            <a:ext cx="8297861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4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</a:t>
            </a:r>
            <a:r>
              <a:rPr lang="ko-KR" altLang="en-US" dirty="0" smtClean="0"/>
              <a:t>초기값을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하면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848544" y="908720"/>
            <a:ext cx="2353529" cy="574966"/>
          </a:xfrm>
          <a:prstGeom prst="rect">
            <a:avLst/>
          </a:prstGeom>
          <a:solidFill>
            <a:schemeClr val="bg1"/>
          </a:solidFill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tf.zeros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(shape)</a:t>
            </a:r>
          </a:p>
        </p:txBody>
      </p:sp>
      <p:pic>
        <p:nvPicPr>
          <p:cNvPr id="4098" name="Picture 2" descr="http://cfile27.uf.tistory.com/image/2521A54C57A00765273A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7"/>
          <a:stretch/>
        </p:blipFill>
        <p:spPr bwMode="auto">
          <a:xfrm>
            <a:off x="1280592" y="1700808"/>
            <a:ext cx="6984776" cy="250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7185248" y="5672233"/>
            <a:ext cx="164922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제프리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힌튼 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(2006)</a:t>
            </a:r>
            <a:endParaRPr lang="ko-KR" altLang="en-US" sz="14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640632" y="4347792"/>
            <a:ext cx="6785242" cy="134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b="1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알고리즘은 전혀 동작하지 않음</a:t>
            </a:r>
            <a:endParaRPr lang="en-US" altLang="ko-KR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Weight(W)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곱셈으로 연결되는데</a:t>
            </a:r>
            <a:endParaRPr lang="en-US" altLang="ko-KR" b="1" kern="0" dirty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W=0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된다면 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아무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의미 없음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이제까지 거쳐온 </a:t>
            </a:r>
            <a:r>
              <a:rPr lang="en-US" altLang="ko-KR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Layer </a:t>
            </a:r>
            <a:r>
              <a:rPr lang="ko-KR" altLang="en-US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모두 </a:t>
            </a:r>
            <a:r>
              <a:rPr lang="ko-KR" altLang="en-US" b="1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무효됨</a:t>
            </a:r>
            <a:endParaRPr lang="ko-KR" altLang="en-US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Weight </a:t>
            </a:r>
            <a:r>
              <a:rPr lang="ko-KR" altLang="en-US" dirty="0" smtClean="0"/>
              <a:t>초기화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92560" y="967497"/>
            <a:ext cx="6319359" cy="1015663"/>
          </a:xfrm>
          <a:prstGeom prst="rect">
            <a:avLst/>
          </a:prstGeom>
          <a:solidFill>
            <a:schemeClr val="bg1"/>
          </a:solidFill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앞에서 사용한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random_normal</a:t>
            </a:r>
            <a:r>
              <a:rPr lang="ko-KR" altLang="en-US" sz="2000" dirty="0" smtClean="0">
                <a:solidFill>
                  <a:schemeClr val="tx1"/>
                </a:solidFill>
              </a:rPr>
              <a:t>을 쓸 수도 있지만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tf.random_normal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(shape, mean=0.5, </a:t>
            </a:r>
            <a:r>
              <a:rPr lang="en-US" altLang="ko-K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stddev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=0.01)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2329631"/>
            <a:ext cx="8425402" cy="25422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4496261" y="6021288"/>
            <a:ext cx="5389027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그림</a:t>
            </a:r>
            <a:r>
              <a:rPr lang="ko-KR" altLang="en-US" sz="1400" b="0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출처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밑바닥부터 시작하는 </a:t>
            </a:r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(Deep Learning from Scratch)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856656" y="4871883"/>
            <a:ext cx="6573646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Sigmoid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사용하는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5-Layer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실험 결과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값이 퍼질 수록 좋음</a:t>
            </a:r>
          </a:p>
        </p:txBody>
      </p:sp>
    </p:spTree>
    <p:extLst>
      <p:ext uri="{BB962C8B-B14F-4D97-AF65-F5344CB8AC3E}">
        <p14:creationId xmlns:p14="http://schemas.microsoft.com/office/powerpoint/2010/main" val="17740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120110" cy="372258"/>
          </a:xfrm>
        </p:spPr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초기화 표준 </a:t>
            </a:r>
            <a:r>
              <a:rPr lang="en-US" altLang="ko-KR" dirty="0" err="1" smtClean="0"/>
              <a:t>Xaviar</a:t>
            </a:r>
            <a:r>
              <a:rPr lang="ko-KR" altLang="en-US" dirty="0" smtClean="0"/>
              <a:t>를 사용하면</a:t>
            </a:r>
            <a:r>
              <a:rPr lang="en-US" altLang="ko-KR" dirty="0" smtClean="0"/>
              <a:t>? (2010)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2276872"/>
            <a:ext cx="9314215" cy="273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2288704" y="1198084"/>
            <a:ext cx="5664744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Sigmoid</a:t>
            </a:r>
            <a:r>
              <a:rPr lang="ko-KR" altLang="en-US" sz="2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경우 </a:t>
            </a:r>
            <a:r>
              <a:rPr lang="en-US" altLang="ko-KR" sz="2400" b="1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Xiviar</a:t>
            </a:r>
            <a:r>
              <a:rPr lang="ko-KR" altLang="en-US" sz="2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초기화 하면 효율적</a:t>
            </a:r>
          </a:p>
        </p:txBody>
      </p:sp>
    </p:spTree>
    <p:extLst>
      <p:ext uri="{BB962C8B-B14F-4D97-AF65-F5344CB8AC3E}">
        <p14:creationId xmlns:p14="http://schemas.microsoft.com/office/powerpoint/2010/main" val="39288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r>
              <a:rPr lang="ko-KR" altLang="en-US" dirty="0" smtClean="0"/>
              <a:t>에서는</a:t>
            </a:r>
            <a:r>
              <a:rPr lang="en-US" altLang="ko-KR" dirty="0" smtClean="0"/>
              <a:t>? He</a:t>
            </a:r>
            <a:r>
              <a:rPr lang="ko-KR" altLang="en-US" dirty="0" smtClean="0"/>
              <a:t>가 더 나음 </a:t>
            </a:r>
            <a:r>
              <a:rPr lang="en-US" altLang="ko-KR" dirty="0" smtClean="0"/>
              <a:t>(2015)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39" y="980728"/>
            <a:ext cx="7776864" cy="24563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39" y="3728368"/>
            <a:ext cx="7776864" cy="23348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72949" y="2060848"/>
            <a:ext cx="1064125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Xavier</a:t>
            </a:r>
            <a:endParaRPr lang="ko-KR" altLang="en-US" sz="24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306536" y="4592464"/>
            <a:ext cx="575209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</a:t>
            </a:r>
            <a:endParaRPr lang="ko-KR" altLang="en-US" sz="24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183418" y="689483"/>
            <a:ext cx="2327292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기울기 소실 문제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치우침 커짐</a:t>
            </a:r>
          </a:p>
        </p:txBody>
      </p:sp>
    </p:spTree>
    <p:extLst>
      <p:ext uri="{BB962C8B-B14F-4D97-AF65-F5344CB8AC3E}">
        <p14:creationId xmlns:p14="http://schemas.microsoft.com/office/powerpoint/2010/main" val="11572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MNIST 3D Animation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24608" y="3140968"/>
            <a:ext cx="7085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www.youtube.com/watch?v=3JQ3hYko51Y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1625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초기화 함수 결론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932198" y="1196858"/>
            <a:ext cx="7919156" cy="553998"/>
          </a:xfrm>
          <a:prstGeom prst="rect">
            <a:avLst/>
          </a:prstGeom>
          <a:solidFill>
            <a:schemeClr val="bg1"/>
          </a:solidFill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Sigmoid</a:t>
            </a:r>
            <a:r>
              <a:rPr lang="ko-KR" altLang="en-US" sz="2000" dirty="0" smtClean="0">
                <a:solidFill>
                  <a:schemeClr val="tx1"/>
                </a:solidFill>
              </a:rPr>
              <a:t>나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tanh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같은 </a:t>
            </a:r>
            <a:r>
              <a:rPr lang="en-US" altLang="ko-KR" sz="2000" dirty="0" smtClean="0">
                <a:solidFill>
                  <a:schemeClr val="tx1"/>
                </a:solidFill>
              </a:rPr>
              <a:t>‘S’ </a:t>
            </a:r>
            <a:r>
              <a:rPr lang="ko-KR" altLang="en-US" sz="2000" dirty="0" smtClean="0">
                <a:solidFill>
                  <a:schemeClr val="tx1"/>
                </a:solidFill>
              </a:rPr>
              <a:t>곡선 </a:t>
            </a:r>
            <a:r>
              <a:rPr lang="en-US" altLang="ko-KR" sz="2000" dirty="0" smtClean="0">
                <a:solidFill>
                  <a:schemeClr val="tx1"/>
                </a:solidFill>
              </a:rPr>
              <a:t>Activation</a:t>
            </a:r>
            <a:r>
              <a:rPr lang="ko-KR" altLang="en-US" sz="2000" dirty="0" smtClean="0">
                <a:solidFill>
                  <a:schemeClr val="tx1"/>
                </a:solidFill>
              </a:rPr>
              <a:t>을 쓸 때의 </a:t>
            </a:r>
            <a:r>
              <a:rPr lang="en-US" altLang="ko-KR" sz="2000" dirty="0" smtClean="0">
                <a:solidFill>
                  <a:schemeClr val="tx1"/>
                </a:solidFill>
              </a:rPr>
              <a:t>W</a:t>
            </a:r>
            <a:r>
              <a:rPr lang="ko-KR" altLang="en-US" sz="2000" dirty="0" smtClean="0">
                <a:solidFill>
                  <a:schemeClr val="tx1"/>
                </a:solidFill>
              </a:rPr>
              <a:t>의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초기값은</a:t>
            </a:r>
            <a:endParaRPr lang="en-US" altLang="ko-KR" sz="2000" dirty="0" smtClean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932198" y="2996952"/>
            <a:ext cx="5064207" cy="553998"/>
          </a:xfrm>
          <a:prstGeom prst="rect">
            <a:avLst/>
          </a:prstGeom>
          <a:solidFill>
            <a:schemeClr val="bg1"/>
          </a:solidFill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</a:rPr>
              <a:t>ReLU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Activation</a:t>
            </a:r>
            <a:r>
              <a:rPr lang="ko-KR" altLang="en-US" sz="2000" dirty="0" smtClean="0">
                <a:solidFill>
                  <a:schemeClr val="tx1"/>
                </a:solidFill>
              </a:rPr>
              <a:t>을 쓸 때의 </a:t>
            </a:r>
            <a:r>
              <a:rPr lang="en-US" altLang="ko-KR" sz="2000" dirty="0" smtClean="0">
                <a:solidFill>
                  <a:schemeClr val="tx1"/>
                </a:solidFill>
              </a:rPr>
              <a:t>W</a:t>
            </a:r>
            <a:r>
              <a:rPr lang="ko-KR" altLang="en-US" sz="2000" dirty="0" smtClean="0">
                <a:solidFill>
                  <a:schemeClr val="tx1"/>
                </a:solidFill>
              </a:rPr>
              <a:t>의 초기값은</a:t>
            </a:r>
            <a:endParaRPr lang="en-US" altLang="ko-KR" sz="2000" dirty="0" smtClean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2524841" y="1861884"/>
            <a:ext cx="1357474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2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Xavier</a:t>
            </a:r>
            <a:endParaRPr lang="ko-KR" altLang="en-US" sz="32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529446" y="3667090"/>
            <a:ext cx="705053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2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</a:t>
            </a:r>
            <a:endParaRPr lang="ko-KR" altLang="en-US" sz="32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32198" y="4758636"/>
            <a:ext cx="5687776" cy="553998"/>
          </a:xfrm>
          <a:prstGeom prst="rect">
            <a:avLst/>
          </a:prstGeom>
          <a:solidFill>
            <a:schemeClr val="bg1"/>
          </a:solidFill>
          <a:extLst/>
        </p:spPr>
        <p:txBody>
          <a:bodyPr wrap="none">
            <a:spAutoFit/>
          </a:bodyPr>
          <a:lstStyle>
            <a:defPPr>
              <a:defRPr lang="ko-KR"/>
            </a:defPPr>
            <a:lvl1pPr latinLnBrk="0">
              <a:defRPr sz="2400" b="1" kern="0">
                <a:solidFill>
                  <a:srgbClr val="0070C0"/>
                </a:solidFill>
                <a:latin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Bias</a:t>
            </a:r>
            <a:r>
              <a:rPr lang="ko-KR" altLang="en-US" sz="2000" dirty="0" smtClean="0">
                <a:solidFill>
                  <a:schemeClr val="tx1"/>
                </a:solidFill>
              </a:rPr>
              <a:t>의 초기값은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그냥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tf.zeros</a:t>
            </a:r>
            <a:r>
              <a:rPr lang="ko-KR" altLang="en-US" sz="2000" dirty="0" smtClean="0">
                <a:solidFill>
                  <a:schemeClr val="tx1"/>
                </a:solidFill>
              </a:rPr>
              <a:t>를 쓰는게 일반적</a:t>
            </a:r>
            <a:endParaRPr lang="en-US" altLang="ko-KR" sz="2000" dirty="0" smtClean="0"/>
          </a:p>
        </p:txBody>
      </p:sp>
      <p:sp>
        <p:nvSpPr>
          <p:cNvPr id="10" name="TextBox 9"/>
          <p:cNvSpPr txBox="1"/>
          <p:nvPr/>
        </p:nvSpPr>
        <p:spPr bwMode="auto">
          <a:xfrm>
            <a:off x="3762839" y="2007150"/>
            <a:ext cx="3535956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tf.contrib.layers.xavier_initializer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 )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14035" y="3800073"/>
            <a:ext cx="405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: </a:t>
            </a:r>
            <a:r>
              <a:rPr lang="en-US" altLang="ko-KR" dirty="0" err="1"/>
              <a:t>np.sqrt</a:t>
            </a:r>
            <a:r>
              <a:rPr lang="en-US" altLang="ko-KR" dirty="0"/>
              <a:t>(2.0 / 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Hidden+Output</a:t>
            </a:r>
            <a:r>
              <a:rPr lang="ko-KR" altLang="en-US" dirty="0" err="1" smtClean="0"/>
              <a:t>갯수</a:t>
            </a:r>
            <a:r>
              <a:rPr lang="en-US" altLang="ko-KR" dirty="0" smtClean="0"/>
              <a:t>})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1600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6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Normalization (</a:t>
            </a:r>
            <a:r>
              <a:rPr lang="ko-KR" altLang="en-US" dirty="0" smtClean="0"/>
              <a:t>배치 정규화</a:t>
            </a:r>
            <a:r>
              <a:rPr lang="en-US" altLang="ko-KR" dirty="0" smtClean="0"/>
              <a:t>, 2015)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79634" y="6453336"/>
            <a:ext cx="2818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https://arxiv.org/abs/1502.03167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992560" y="3284984"/>
            <a:ext cx="5584594" cy="240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기대효과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endParaRPr lang="en-US" altLang="ko-KR" sz="2000" b="1" kern="0" dirty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- Vanishing Gradient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해결</a:t>
            </a:r>
            <a:endParaRPr lang="en-US" altLang="ko-KR" sz="2000" b="1" kern="0" dirty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-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초기화 </a:t>
            </a:r>
            <a:r>
              <a:rPr lang="ko-KR" altLang="en-US" sz="2000" b="1" kern="0" dirty="0" err="1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영향도가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낮아져 신경 안써도 됨</a:t>
            </a:r>
            <a:endParaRPr lang="en-US" altLang="ko-KR" sz="2000" b="1" kern="0" dirty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-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 속도 가속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(Learning Rate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크게 잡는 것 가능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-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느린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Drop-out </a:t>
            </a:r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안해도 됨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03254" y="980728"/>
            <a:ext cx="7692542" cy="19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+mn-ea"/>
              </a:rPr>
              <a:t>- Input</a:t>
            </a:r>
            <a:r>
              <a:rPr lang="ko-KR" altLang="en-US" sz="2000" b="1" kern="0" dirty="0" smtClean="0">
                <a:latin typeface="+mn-ea"/>
              </a:rPr>
              <a:t>의 분포가 고르게 나오지 않는 문제 해결 위해</a:t>
            </a:r>
            <a:endParaRPr lang="en-US" altLang="ko-KR" sz="2000" b="1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b="1" kern="0" dirty="0" smtClean="0">
                <a:latin typeface="+mn-ea"/>
              </a:rPr>
              <a:t>- Activation Function</a:t>
            </a:r>
            <a:r>
              <a:rPr lang="ko-KR" altLang="en-US" sz="2000" b="1" kern="0" dirty="0" smtClean="0">
                <a:latin typeface="+mn-ea"/>
              </a:rPr>
              <a:t>에 들어가기 전에 </a:t>
            </a:r>
            <a:r>
              <a:rPr lang="en-US" altLang="ko-KR" sz="2000" b="1" kern="0" dirty="0" smtClean="0">
                <a:latin typeface="+mn-ea"/>
              </a:rPr>
              <a:t>Input</a:t>
            </a:r>
            <a:r>
              <a:rPr lang="ko-KR" altLang="en-US" sz="2000" b="1" kern="0" dirty="0" smtClean="0">
                <a:latin typeface="+mn-ea"/>
              </a:rPr>
              <a:t>을 </a:t>
            </a:r>
            <a:r>
              <a:rPr lang="en-US" altLang="ko-KR" sz="2000" b="1" kern="0" dirty="0" smtClean="0">
                <a:latin typeface="+mn-ea"/>
              </a:rPr>
              <a:t>‘</a:t>
            </a:r>
            <a:r>
              <a:rPr lang="ko-KR" altLang="en-US" sz="2000" b="1" kern="0" dirty="0" smtClean="0">
                <a:latin typeface="+mn-ea"/>
              </a:rPr>
              <a:t>정규화</a:t>
            </a:r>
            <a:r>
              <a:rPr lang="en-US" altLang="ko-KR" sz="2000" b="1" kern="0" dirty="0" smtClean="0">
                <a:latin typeface="+mn-ea"/>
              </a:rPr>
              <a:t>(-1~1)＇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- </a:t>
            </a:r>
            <a:r>
              <a:rPr lang="en-US" altLang="ko-KR" sz="2000" dirty="0" err="1" smtClean="0">
                <a:latin typeface="+mn-ea"/>
              </a:rPr>
              <a:t>tf.nn.batch_normalization</a:t>
            </a:r>
            <a:r>
              <a:rPr lang="en-US" altLang="ko-KR" sz="2000" dirty="0">
                <a:latin typeface="+mn-ea"/>
              </a:rPr>
              <a:t>( 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- </a:t>
            </a:r>
            <a:r>
              <a:rPr lang="en-US" altLang="ko-KR" sz="2000" dirty="0" err="1" smtClean="0">
                <a:latin typeface="+mn-ea"/>
              </a:rPr>
              <a:t>ReLU</a:t>
            </a:r>
            <a:r>
              <a:rPr lang="ko-KR" altLang="en-US" sz="2000" dirty="0" smtClean="0">
                <a:latin typeface="+mn-ea"/>
              </a:rPr>
              <a:t>의 발산 막기위해 많이 사용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2050" name="Picture 2" descr="normal distribution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7"/>
          <a:stretch/>
        </p:blipFill>
        <p:spPr bwMode="auto">
          <a:xfrm>
            <a:off x="6465168" y="2424215"/>
            <a:ext cx="3052202" cy="198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4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Batch Normalization (</a:t>
            </a:r>
            <a:r>
              <a:rPr lang="ko-KR" altLang="en-US" dirty="0"/>
              <a:t>배치 </a:t>
            </a:r>
            <a:r>
              <a:rPr lang="ko-KR" altLang="en-US" dirty="0" smtClean="0"/>
              <a:t>정규화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64568" y="1018486"/>
            <a:ext cx="8404388" cy="4680520"/>
            <a:chOff x="992560" y="1124744"/>
            <a:chExt cx="8404388" cy="4680520"/>
          </a:xfrm>
        </p:grpSpPr>
        <p:pic>
          <p:nvPicPr>
            <p:cNvPr id="1026" name="Picture 2" descr="BN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560" y="1124744"/>
              <a:ext cx="7513175" cy="468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 bwMode="auto">
            <a:xfrm>
              <a:off x="8388836" y="3408452"/>
              <a:ext cx="511089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400" b="0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일반</a:t>
              </a:r>
              <a:endParaRPr lang="ko-KR" altLang="en-US" sz="14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8404958" y="3719155"/>
              <a:ext cx="991990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400" b="0" kern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배치정규화</a:t>
              </a:r>
              <a:endParaRPr lang="ko-KR" altLang="en-US" sz="1400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302829" y="5699006"/>
            <a:ext cx="86031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https://shuuki4.wordpress.com/2016/01/13/batch-normalization-%EC%84%A4%EB%AA%85-%EB%B0%8F-%EA%B5%AC%ED%98%84</a:t>
            </a:r>
            <a:r>
              <a:rPr lang="ko-KR" altLang="en-US" sz="1400" dirty="0" smtClean="0">
                <a:hlinkClick r:id="rId3"/>
              </a:rPr>
              <a:t>/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330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모델링을 연습해 보세요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360712" y="836712"/>
            <a:ext cx="48213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hlinkClick r:id="rId2"/>
              </a:rPr>
              <a:t>http://</a:t>
            </a:r>
            <a:r>
              <a:rPr lang="ko-KR" altLang="en-US" sz="2400" dirty="0" smtClean="0">
                <a:hlinkClick r:id="rId2"/>
              </a:rPr>
              <a:t>playground.tensorflow.org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4" y="1556792"/>
            <a:ext cx="8328818" cy="460224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025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6 </a:t>
            </a:r>
            <a:r>
              <a:rPr lang="ko-KR" altLang="en-US" dirty="0" smtClean="0"/>
              <a:t>최적화가 적용된 </a:t>
            </a:r>
            <a:r>
              <a:rPr lang="en-US" altLang="ko-KR" dirty="0" smtClean="0"/>
              <a:t>MLP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614487"/>
            <a:ext cx="77438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6 </a:t>
            </a:r>
            <a:r>
              <a:rPr lang="ko-KR" altLang="en-US" dirty="0" smtClean="0"/>
              <a:t>최적화가 적용된 </a:t>
            </a:r>
            <a:r>
              <a:rPr lang="en-US" altLang="ko-KR" dirty="0" smtClean="0"/>
              <a:t>MLP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0675"/>
            <a:ext cx="7620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 6 </a:t>
            </a:r>
            <a:r>
              <a:rPr lang="ko-KR" altLang="en-US" dirty="0"/>
              <a:t>최적화가 적용된 </a:t>
            </a:r>
            <a:r>
              <a:rPr lang="en-US" altLang="ko-KR" dirty="0"/>
              <a:t>MLP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692696"/>
            <a:ext cx="8639175" cy="3981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961112" y="5197931"/>
            <a:ext cx="2923609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정확도 </a:t>
            </a:r>
            <a:r>
              <a:rPr lang="en-US" altLang="ko-KR" sz="2000" b="1" kern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93.51  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→  95.77%</a:t>
            </a:r>
            <a:endParaRPr lang="ko-KR" altLang="en-US" sz="2000" b="1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24" y="4725144"/>
            <a:ext cx="34004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n-ea"/>
              </a:rPr>
              <a:t>Q&amp;A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Review – Lab4</a:t>
            </a:r>
            <a:r>
              <a:rPr lang="ko-KR" altLang="en-US" dirty="0" smtClean="0"/>
              <a:t>의 네트워크 구조</a:t>
            </a:r>
            <a:endParaRPr lang="ko-KR" altLang="en-US" dirty="0"/>
          </a:p>
        </p:txBody>
      </p:sp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13" y="1844824"/>
            <a:ext cx="4176464" cy="343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2" y="2557742"/>
            <a:ext cx="2488453" cy="199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 bwMode="auto">
          <a:xfrm>
            <a:off x="601076" y="4728132"/>
            <a:ext cx="186402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Feature Dataset</a:t>
            </a:r>
            <a:endParaRPr lang="ko-KR" altLang="en-US" b="1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 bwMode="auto">
          <a:xfrm>
            <a:off x="2890897" y="3265092"/>
            <a:ext cx="360040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28" name="Picture 4" descr="mnis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77" y="2599276"/>
            <a:ext cx="2571239" cy="190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8154989" y="4728132"/>
            <a:ext cx="75314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</a:t>
            </a:r>
            <a:endParaRPr lang="ko-KR" altLang="en-US" b="1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139563" y="906115"/>
            <a:ext cx="3967163" cy="938709"/>
            <a:chOff x="3185442" y="1194147"/>
            <a:chExt cx="3967163" cy="938709"/>
          </a:xfrm>
        </p:grpSpPr>
        <p:sp>
          <p:nvSpPr>
            <p:cNvPr id="7" name="TextBox 6"/>
            <p:cNvSpPr txBox="1"/>
            <p:nvPr/>
          </p:nvSpPr>
          <p:spPr bwMode="auto">
            <a:xfrm>
              <a:off x="3185442" y="1194147"/>
              <a:ext cx="3967163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800" b="1" i="1" kern="0" dirty="0" smtClean="0">
                  <a:solidFill>
                    <a:srgbClr val="0070C0"/>
                  </a:solidFill>
                  <a:latin typeface="+mn-ea"/>
                </a:rPr>
                <a:t>Fully Connected Layer</a:t>
              </a:r>
              <a:endParaRPr lang="ko-KR" altLang="en-US" sz="2400" b="1" i="1" kern="0" dirty="0" smtClean="0">
                <a:solidFill>
                  <a:srgbClr val="0070C0"/>
                </a:solidFill>
                <a:latin typeface="+mn-ea"/>
              </a:endParaRPr>
            </a:p>
          </p:txBody>
        </p:sp>
        <p:cxnSp>
          <p:nvCxnSpPr>
            <p:cNvPr id="8" name="직선 화살표 연결선 7"/>
            <p:cNvCxnSpPr>
              <a:stCxn id="7" idx="2"/>
            </p:cNvCxnSpPr>
            <p:nvPr/>
          </p:nvCxnSpPr>
          <p:spPr bwMode="auto">
            <a:xfrm flipH="1">
              <a:off x="5025008" y="1720293"/>
              <a:ext cx="144016" cy="41256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35AB9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" name="TextBox 12"/>
          <p:cNvSpPr txBox="1"/>
          <p:nvPr/>
        </p:nvSpPr>
        <p:spPr bwMode="auto">
          <a:xfrm>
            <a:off x="6284493" y="4671438"/>
            <a:ext cx="1059316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</a:t>
            </a:r>
            <a:r>
              <a:rPr lang="ko-KR" altLang="en-US" b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계산</a:t>
            </a:r>
          </a:p>
        </p:txBody>
      </p:sp>
      <p:sp>
        <p:nvSpPr>
          <p:cNvPr id="2" name="자유형 1"/>
          <p:cNvSpPr/>
          <p:nvPr/>
        </p:nvSpPr>
        <p:spPr bwMode="auto">
          <a:xfrm>
            <a:off x="5483185" y="5100390"/>
            <a:ext cx="1095270" cy="361850"/>
          </a:xfrm>
          <a:custGeom>
            <a:avLst/>
            <a:gdLst>
              <a:gd name="connsiteX0" fmla="*/ 1095270 w 1095270"/>
              <a:gd name="connsiteY0" fmla="*/ 0 h 361850"/>
              <a:gd name="connsiteX1" fmla="*/ 502418 w 1095270"/>
              <a:gd name="connsiteY1" fmla="*/ 361741 h 361850"/>
              <a:gd name="connsiteX2" fmla="*/ 0 w 1095270"/>
              <a:gd name="connsiteY2" fmla="*/ 30145 h 36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270" h="361850">
                <a:moveTo>
                  <a:pt x="1095270" y="0"/>
                </a:moveTo>
                <a:cubicBezTo>
                  <a:pt x="890116" y="178358"/>
                  <a:pt x="684963" y="356717"/>
                  <a:pt x="502418" y="361741"/>
                </a:cubicBezTo>
                <a:cubicBezTo>
                  <a:pt x="319873" y="366765"/>
                  <a:pt x="159936" y="198455"/>
                  <a:pt x="0" y="30145"/>
                </a:cubicBezTo>
              </a:path>
            </a:pathLst>
          </a:cu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411921" y="5518934"/>
            <a:ext cx="3237797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Optimizer(Back Propagation)</a:t>
            </a:r>
            <a:endParaRPr lang="ko-KR" altLang="en-US" b="1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3954936" y="3284793"/>
            <a:ext cx="2016224" cy="73735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8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Feed Forward</a:t>
            </a:r>
            <a:endParaRPr kumimoji="1" lang="ko-KR" altLang="en-US" sz="18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8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912198" cy="372258"/>
          </a:xfrm>
        </p:spPr>
        <p:txBody>
          <a:bodyPr/>
          <a:lstStyle/>
          <a:p>
            <a:r>
              <a:rPr lang="en-US" altLang="ko-KR" dirty="0" err="1" smtClean="0"/>
              <a:t>Tensorboard</a:t>
            </a:r>
            <a:r>
              <a:rPr lang="en-US" altLang="ko-KR" dirty="0" smtClean="0"/>
              <a:t>: Training </a:t>
            </a:r>
            <a:r>
              <a:rPr lang="ko-KR" altLang="en-US" dirty="0" smtClean="0"/>
              <a:t>상황을 좀 더 편하게 보기</a:t>
            </a:r>
            <a:endParaRPr lang="ko-KR" altLang="en-US" dirty="0"/>
          </a:p>
        </p:txBody>
      </p:sp>
      <p:pic>
        <p:nvPicPr>
          <p:cNvPr id="2050" name="Picture 2" descr="tensorboard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12401" r="8874"/>
          <a:stretch/>
        </p:blipFill>
        <p:spPr bwMode="auto">
          <a:xfrm>
            <a:off x="1280592" y="4797152"/>
            <a:ext cx="2592288" cy="14673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board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99" y="4797152"/>
            <a:ext cx="2267347" cy="14673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nsorboard에 대한 이미지 검색결과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764309"/>
            <a:ext cx="7416254" cy="38792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nsorboard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12" y="4797152"/>
            <a:ext cx="2212915" cy="14673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0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423980" cy="372258"/>
          </a:xfrm>
        </p:spPr>
        <p:txBody>
          <a:bodyPr/>
          <a:lstStyle/>
          <a:p>
            <a:r>
              <a:rPr lang="en-US" altLang="ko-KR" dirty="0" smtClean="0"/>
              <a:t>Lab5</a:t>
            </a:r>
            <a:r>
              <a:rPr lang="en-US" altLang="ko-KR" dirty="0"/>
              <a:t>. MNIST</a:t>
            </a:r>
            <a:r>
              <a:rPr lang="ko-KR" altLang="en-US" dirty="0"/>
              <a:t>를 </a:t>
            </a:r>
            <a:r>
              <a:rPr lang="en-US" altLang="ko-KR" dirty="0" err="1"/>
              <a:t>Tensorboard</a:t>
            </a:r>
            <a:r>
              <a:rPr lang="ko-KR" altLang="en-US" dirty="0"/>
              <a:t>로 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60777" y="1007176"/>
            <a:ext cx="4424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1.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+mn-ea"/>
              </a:rPr>
              <a:t>Jupyter</a:t>
            </a:r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 Notebook </a:t>
            </a:r>
            <a:r>
              <a:rPr lang="ko-KR" altLang="en-US" sz="2000" b="1" dirty="0" err="1" smtClean="0">
                <a:solidFill>
                  <a:srgbClr val="0070C0"/>
                </a:solidFill>
                <a:latin typeface="+mn-ea"/>
              </a:rPr>
              <a:t>예제파일</a:t>
            </a:r>
            <a:r>
              <a:rPr lang="ko-KR" altLang="en-US" sz="2000" b="1" dirty="0" smtClean="0">
                <a:solidFill>
                  <a:srgbClr val="0070C0"/>
                </a:solidFill>
                <a:latin typeface="+mn-ea"/>
              </a:rPr>
              <a:t> 실행</a:t>
            </a:r>
            <a:endParaRPr lang="ko-KR" altLang="en-US" sz="20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8310" y="217419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2. Command Line</a:t>
            </a:r>
            <a:r>
              <a:rPr lang="ko-KR" altLang="en-US" sz="2000" b="1" dirty="0" smtClean="0">
                <a:solidFill>
                  <a:srgbClr val="0070C0"/>
                </a:solidFill>
                <a:latin typeface="+mn-ea"/>
              </a:rPr>
              <a:t>을 새로 띄워 실행</a:t>
            </a:r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(Local)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55047" y="2757154"/>
            <a:ext cx="3257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run_tensorboard.bat </a:t>
            </a:r>
            <a:r>
              <a:rPr lang="ko-KR" altLang="en-US" sz="2000" b="1" dirty="0" smtClean="0">
                <a:latin typeface="+mn-ea"/>
              </a:rPr>
              <a:t>실행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8310" y="3447351"/>
            <a:ext cx="2864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3. </a:t>
            </a:r>
            <a:r>
              <a:rPr lang="en-US" altLang="ko-KR" sz="2000" b="1" dirty="0" err="1" smtClean="0">
                <a:solidFill>
                  <a:srgbClr val="0070C0"/>
                </a:solidFill>
                <a:latin typeface="+mn-ea"/>
              </a:rPr>
              <a:t>Tensorboard</a:t>
            </a:r>
            <a:r>
              <a:rPr lang="en-US" altLang="ko-KR" sz="2000" b="1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rgbClr val="0070C0"/>
                </a:solidFill>
                <a:latin typeface="+mn-ea"/>
              </a:rPr>
              <a:t>띄우기</a:t>
            </a:r>
            <a:endParaRPr lang="en-US" altLang="ko-KR" sz="2000" b="1" dirty="0" smtClean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51888" y="4059559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Local </a:t>
            </a:r>
            <a:r>
              <a:rPr lang="ko-KR" altLang="en-US" sz="2000" b="1" dirty="0" smtClean="0">
                <a:latin typeface="+mn-ea"/>
                <a:hlinkClick r:id="rId2"/>
              </a:rPr>
              <a:t>http</a:t>
            </a:r>
            <a:r>
              <a:rPr lang="ko-KR" altLang="en-US" sz="2000" b="1" dirty="0">
                <a:latin typeface="+mn-ea"/>
                <a:hlinkClick r:id="rId2"/>
              </a:rPr>
              <a:t>://localhost:6006</a:t>
            </a:r>
            <a:r>
              <a:rPr lang="ko-KR" altLang="en-US" sz="2000" b="1" dirty="0" smtClean="0">
                <a:latin typeface="+mn-ea"/>
                <a:hlinkClick r:id="rId2"/>
              </a:rPr>
              <a:t>/</a:t>
            </a:r>
            <a:r>
              <a:rPr lang="ko-KR" altLang="en-US" sz="2000" b="1" dirty="0" smtClean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68519" y="1440795"/>
            <a:ext cx="39285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+mn-ea"/>
              </a:rPr>
              <a:t>Lab5_Tensorboard_mnist.ipynb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07044" y="5013176"/>
            <a:ext cx="7998152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개발환경이 아닌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Jupyter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에서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Tensorboard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띄울 때 </a:t>
            </a:r>
            <a:r>
              <a:rPr lang="ko-KR" altLang="en-US" sz="1400" dirty="0" err="1" smtClean="0">
                <a:solidFill>
                  <a:srgbClr val="C00000"/>
                </a:solidFill>
                <a:latin typeface="+mn-ea"/>
              </a:rPr>
              <a:t>파일권한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 문제 발생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!!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Tip1)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Tensorboard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를 생성하는 코드는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,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Jupyter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에서 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Process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를 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Shutdown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하고 다시 띄워 실행</a:t>
            </a:r>
            <a:endParaRPr lang="en-US" altLang="ko-KR" sz="1400" dirty="0" smtClean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Tip2) 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새로운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Jupyter</a:t>
            </a:r>
            <a:r>
              <a:rPr lang="en-US" altLang="ko-KR" sz="1400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프로세스 생성 후 </a:t>
            </a:r>
            <a:r>
              <a:rPr lang="en-US" altLang="ko-KR" sz="1400" dirty="0" err="1" smtClean="0">
                <a:solidFill>
                  <a:srgbClr val="C00000"/>
                </a:solidFill>
                <a:latin typeface="+mn-ea"/>
              </a:rPr>
              <a:t>tensorboard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를 새로 띄울 때는 </a:t>
            </a:r>
            <a:r>
              <a:rPr lang="ko-KR" altLang="en-US" sz="1400" dirty="0" err="1" smtClean="0">
                <a:solidFill>
                  <a:srgbClr val="C00000"/>
                </a:solidFill>
                <a:latin typeface="+mn-ea"/>
              </a:rPr>
              <a:t>컴맨드창을</a:t>
            </a:r>
            <a:r>
              <a:rPr lang="ko-KR" altLang="en-US" sz="1400" dirty="0" smtClean="0">
                <a:solidFill>
                  <a:srgbClr val="C00000"/>
                </a:solidFill>
                <a:latin typeface="+mn-ea"/>
              </a:rPr>
              <a:t> 다시 열어 실행</a:t>
            </a:r>
            <a:endParaRPr lang="en-US" altLang="ko-KR" sz="1400" dirty="0" smtClean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01072" y="4059559"/>
            <a:ext cx="3862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AWS</a:t>
            </a:r>
            <a:r>
              <a:rPr lang="en-US" altLang="ko-KR" sz="2000" b="1" dirty="0" smtClean="0">
                <a:latin typeface="+mn-ea"/>
              </a:rPr>
              <a:t> http</a:t>
            </a:r>
            <a:r>
              <a:rPr lang="en-US" altLang="ko-KR" sz="2000" b="1" dirty="0">
                <a:latin typeface="+mn-ea"/>
              </a:rPr>
              <a:t>://52.78.42.250:6006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097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Lab5. MNIST</a:t>
            </a:r>
            <a:r>
              <a:rPr lang="ko-KR" altLang="en-US" dirty="0"/>
              <a:t>를 </a:t>
            </a:r>
            <a:r>
              <a:rPr lang="en-US" altLang="ko-KR" dirty="0" err="1"/>
              <a:t>Tensorboard</a:t>
            </a:r>
            <a:r>
              <a:rPr lang="ko-KR" altLang="en-US" dirty="0"/>
              <a:t>로 보기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836712"/>
            <a:ext cx="7488832" cy="499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Lab5. MNIST</a:t>
            </a:r>
            <a:r>
              <a:rPr lang="ko-KR" altLang="en-US" dirty="0"/>
              <a:t>를 </a:t>
            </a:r>
            <a:r>
              <a:rPr lang="en-US" altLang="ko-KR" dirty="0" err="1"/>
              <a:t>Tensorboard</a:t>
            </a:r>
            <a:r>
              <a:rPr lang="ko-KR" altLang="en-US" dirty="0"/>
              <a:t>로 보기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908720"/>
            <a:ext cx="7950671" cy="51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92318" cy="372258"/>
          </a:xfrm>
        </p:spPr>
        <p:txBody>
          <a:bodyPr/>
          <a:lstStyle/>
          <a:p>
            <a:r>
              <a:rPr lang="en-US" altLang="ko-KR" dirty="0" smtClean="0"/>
              <a:t>(Advanced)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모델의 성능을 개선하려면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2072680" y="1629710"/>
            <a:ext cx="5328592" cy="642309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/>
          <a:p>
            <a:pPr latinLnBrk="0"/>
            <a:r>
              <a:rPr lang="en-US" altLang="ko-KR" sz="2400" b="1" kern="0" dirty="0" smtClean="0">
                <a:solidFill>
                  <a:schemeClr val="bg1"/>
                </a:solidFill>
                <a:latin typeface="+mn-ea"/>
              </a:rPr>
              <a:t>  Overfitting </a:t>
            </a:r>
            <a:r>
              <a:rPr lang="ko-KR" altLang="en-US" sz="2400" b="1" kern="0" dirty="0" smtClean="0">
                <a:solidFill>
                  <a:schemeClr val="bg1"/>
                </a:solidFill>
                <a:latin typeface="+mn-ea"/>
              </a:rPr>
              <a:t>회피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072680" y="4438022"/>
            <a:ext cx="5347344" cy="642309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28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sz="2400" dirty="0" smtClean="0"/>
              <a:t>  Hyper </a:t>
            </a:r>
            <a:r>
              <a:rPr lang="en-US" altLang="ko-KR" sz="2400" dirty="0"/>
              <a:t>Parameter </a:t>
            </a:r>
            <a:r>
              <a:rPr lang="ko-KR" altLang="en-US" sz="2400" dirty="0" smtClean="0"/>
              <a:t>튜닝</a:t>
            </a:r>
            <a:endParaRPr lang="ko-KR" altLang="en-US" sz="2000" b="0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2082828" y="3038502"/>
            <a:ext cx="5327961" cy="642309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latinLnBrk="0">
              <a:defRPr sz="2800" b="1" kern="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ko-KR" sz="2400" dirty="0" smtClean="0"/>
              <a:t>  Vanishing Gradient </a:t>
            </a:r>
            <a:r>
              <a:rPr lang="ko-KR" altLang="en-US" sz="2400" dirty="0" smtClean="0"/>
              <a:t>방지</a:t>
            </a:r>
            <a:endParaRPr lang="ko-KR" altLang="en-US" sz="2000" b="0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202670" y="3766509"/>
            <a:ext cx="447531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망이 너무 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Deep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해지면 앞쪽 레이어의 학습이 잘 안되는 현상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202670" y="2327119"/>
            <a:ext cx="387739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학습을 계속 진행해도 정확도가 오히려 줄어든다면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202670" y="5134521"/>
            <a:ext cx="419799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신경망이 최고 성능을 발휘하도록 </a:t>
            </a:r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파라미터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설정 잘 하기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494795" y="782493"/>
            <a:ext cx="6503114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부분은 중급 수준 내용 입니다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그냥 상식으로 </a:t>
            </a:r>
            <a:r>
              <a:rPr lang="ko-KR" altLang="en-US" sz="1600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용어정도</a:t>
            </a:r>
            <a:r>
              <a:rPr lang="ko-KR" altLang="en-US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알아두시면 좋습니다</a:t>
            </a:r>
            <a:r>
              <a:rPr lang="en-US" altLang="ko-KR" sz="16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600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60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-A3">
  <a:themeElements>
    <a:clrScheme name="사용자 지정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2060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806714-A181-4FCC-8624-BF3ED16F8B3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10870</TotalTime>
  <Words>994</Words>
  <Application>Microsoft Office PowerPoint</Application>
  <PresentationFormat>A4 용지(210x297mm)</PresentationFormat>
  <Paragraphs>177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나눔고딕 Bold</vt:lpstr>
      <vt:lpstr>굴림</vt:lpstr>
      <vt:lpstr>맑은 고딕</vt:lpstr>
      <vt:lpstr>나눔고딕</vt:lpstr>
      <vt:lpstr>나눔바른고딕</vt:lpstr>
      <vt:lpstr>Wingdings</vt:lpstr>
      <vt:lpstr>나눔바른고딕 Light</vt:lpstr>
      <vt:lpstr>마스터-A3</vt:lpstr>
      <vt:lpstr>딥 러닝(Deep Learning)</vt:lpstr>
      <vt:lpstr>교육 순서</vt:lpstr>
      <vt:lpstr>MNIST 3D Animation</vt:lpstr>
      <vt:lpstr>Review – Lab4의 네트워크 구조</vt:lpstr>
      <vt:lpstr>Tensorboard: Training 상황을 좀 더 편하게 보기</vt:lpstr>
      <vt:lpstr>Lab5. MNIST를 Tensorboard로 보기</vt:lpstr>
      <vt:lpstr>Lab5. MNIST를 Tensorboard로 보기</vt:lpstr>
      <vt:lpstr>Lab5. MNIST를 Tensorboard로 보기</vt:lpstr>
      <vt:lpstr>(Advanced) 딥러닝 모델의 성능을 개선하려면?</vt:lpstr>
      <vt:lpstr>학습을 더 많이 시키는데도 정확도가 점점 떨어진다면?</vt:lpstr>
      <vt:lpstr>Overfitting과 Underfitting</vt:lpstr>
      <vt:lpstr>Overfitting의 주요 원인</vt:lpstr>
      <vt:lpstr>Overfitting을 막으려면?</vt:lpstr>
      <vt:lpstr>1) Drop-out</vt:lpstr>
      <vt:lpstr>1) Drop-out</vt:lpstr>
      <vt:lpstr>Drop-out 구현 방법</vt:lpstr>
      <vt:lpstr>Drop-out의 효과</vt:lpstr>
      <vt:lpstr>2) Weight Decay(가중치 감소) = Regularization(일반화)</vt:lpstr>
      <vt:lpstr>Weight Decay 구현 예</vt:lpstr>
      <vt:lpstr>3) Early Stopping</vt:lpstr>
      <vt:lpstr>Vanishing Gradient 문제</vt:lpstr>
      <vt:lpstr>Vanishing Gradient 해결 방법</vt:lpstr>
      <vt:lpstr>Hyper Parameter 튜닝</vt:lpstr>
      <vt:lpstr>Hyper Parameter 튜닝</vt:lpstr>
      <vt:lpstr>Weight 초기화: 초기화 방법에 따라 결과도 다름</vt:lpstr>
      <vt:lpstr>Weight 초기값을 모두 0으로 하면?</vt:lpstr>
      <vt:lpstr>Weight 초기화</vt:lpstr>
      <vt:lpstr>딥러닝 초기화 표준 Xaviar를 사용하면? (2010)</vt:lpstr>
      <vt:lpstr>ReLU에서는? He가 더 나음 (2015)</vt:lpstr>
      <vt:lpstr>초기화 함수 결론</vt:lpstr>
      <vt:lpstr>Batch Normalization (배치 정규화, 2015)</vt:lpstr>
      <vt:lpstr>Batch Normalization (배치 정규화)</vt:lpstr>
      <vt:lpstr>딥러닝 모델링을 연습해 보세요</vt:lpstr>
      <vt:lpstr>Lab 6 최적화가 적용된 MLP</vt:lpstr>
      <vt:lpstr>Lab 6 최적화가 적용된 MLP</vt:lpstr>
      <vt:lpstr>Lab 6 최적화가 적용된 MLP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 </cp:lastModifiedBy>
  <cp:revision>1114</cp:revision>
  <dcterms:created xsi:type="dcterms:W3CDTF">2010-08-31T00:42:20Z</dcterms:created>
  <dcterms:modified xsi:type="dcterms:W3CDTF">2019-03-06T11:56:22Z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